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3" r:id="rId4"/>
    <p:sldId id="274" r:id="rId5"/>
    <p:sldId id="275" r:id="rId6"/>
    <p:sldId id="268" r:id="rId7"/>
    <p:sldId id="267" r:id="rId8"/>
    <p:sldId id="266" r:id="rId9"/>
    <p:sldId id="265" r:id="rId10"/>
    <p:sldId id="264" r:id="rId11"/>
    <p:sldId id="276" r:id="rId12"/>
    <p:sldId id="257" r:id="rId13"/>
    <p:sldId id="259" r:id="rId14"/>
    <p:sldId id="260" r:id="rId15"/>
    <p:sldId id="261" r:id="rId16"/>
    <p:sldId id="270" r:id="rId17"/>
    <p:sldId id="271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EE40-2F9B-4698-A0F2-BCD9AA1BEED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A7EF-D1C6-472D-93DA-CA74084AD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3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3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7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2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нутый угол 4"/>
          <p:cNvSpPr/>
          <p:nvPr userDrawn="1"/>
        </p:nvSpPr>
        <p:spPr>
          <a:xfrm>
            <a:off x="179512" y="188640"/>
            <a:ext cx="8784976" cy="6480720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637A-7D5F-4BDD-A241-8DF9B9A17549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1C84-9DC0-4716-9096-B893F6FF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7102" y="3224713"/>
            <a:ext cx="2252603" cy="322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32440" y="6237312"/>
            <a:ext cx="51086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8110680" y="6299628"/>
            <a:ext cx="360000" cy="360000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39705" y="476672"/>
            <a:ext cx="5750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Урок</a:t>
            </a:r>
          </a:p>
          <a:p>
            <a:endParaRPr lang="ru-RU" sz="3600" b="1" dirty="0"/>
          </a:p>
          <a:p>
            <a:r>
              <a:rPr lang="ru-RU" sz="3600" b="1" dirty="0" smtClean="0"/>
              <a:t>Собственные и нарицательные имена существительные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604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кро__ </a:t>
            </a:r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48768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54864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pic>
        <p:nvPicPr>
          <p:cNvPr id="351" name="Shape 351" descr="http://admin-smolensk.ru/img/image/news/2012/9_2012/17092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00200"/>
            <a:ext cx="7620000" cy="4970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уществительные собственные и нарицательные (35 примеров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3" y="280754"/>
            <a:ext cx="8340592" cy="61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9078"/>
            <a:ext cx="6760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Имена, отчества, фамилии людей – это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имена 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du378.minsk.edu.by/ru/sm.aspx?guid=104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93180"/>
            <a:ext cx="2307679" cy="23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907728"/>
            <a:ext cx="698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атя,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рина,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емёнов,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вановна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habricentral.org/files/MTRjZGIzZDFkMzI4NjdhNjg4ZDFjM2E4OGFiYzIyMDMxM2VkYWMzMTk3OThiODFkYTUwNTIwNTEwNTQwMzU1MjovdmFyL3d3dy9oYWJyaWNlbnRyYWwvYXBwL3NpdGUvbWVtYmVycy8wNDM4OC9wcm9maWxlLnBuZ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habricentral.org/files/MTRjZGIzZDFkMzI4NjdhNjg4ZDFjM2E4OGFiYzIyMDMxM2VkYWMzMTk3OThiODFkYTUwNTIwNTEwNTQwMzU1MjovdmFyL3d3dy9oYWJyaWNlbnRyYWwvYXBwL3NpdGUvbWVtYmVycy8wNDM4OC9wcm9maWxlLnBuZw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habricentral.org/files/MTRjZGIzZDFkMzI4NjdhNjg4ZDFjM2E4OGFiYzIyMDMxM2VkYWMzMTk3OThiODFkYTUwNTIwNTEwNTQwMzU1MjovdmFyL3d3dy9oYWJyaWNlbnRyYWwvYXBwL3NpdGUvbWVtYmVycy8wNDM4OC9wcm9maWxlLnBuZw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www.clipartmax.com/png/full/202-2029057_student-cartoon-clip-art-cartoon-female-student-with-boo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389" y="3471733"/>
            <a:ext cx="1456000" cy="23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pngall.com/wp-content/uploads/4/Teacher-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344476"/>
            <a:ext cx="22948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media.baamboozle.com/uploads/images/98106/1606744922_152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82" y="3200744"/>
            <a:ext cx="2636014" cy="2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3528" y="359078"/>
            <a:ext cx="7604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Клички животных – это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имена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1907728"/>
            <a:ext cx="694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пёс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арик, конь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етерок, коза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атька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https://media.baamboozle.com/uploads/images/201644/1612452248_733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55291"/>
            <a:ext cx="2389972" cy="19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catherineasquithgallery.com/uploads/posts/2021-02/thumbs/1614533243_113-p-loshad-na-belom-fone-1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489639" cy="23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www.digiseller.ru/preview/79148/p1_4061814450004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395364" cy="25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359078"/>
            <a:ext cx="85609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Названия сказок, рассказов, картин, спектаклей –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имена 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1628800"/>
            <a:ext cx="8560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Первое слово и имена собственные в этих названиях пишутся с заглавной буквы и заключаются в кавычки.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560" y="3284984"/>
            <a:ext cx="6256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рассказ Н.Н. Носова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ивая шляпа»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0" descr="https://static.onlinetrade.ru/img/items/m/zhivaya_shlyapa._nosov_nikolay_nikolaevich__365600_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23528" y="359078"/>
            <a:ext cx="6876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Названия государств – это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1640" y="1984288"/>
            <a:ext cx="436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оссия,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ранция,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нглия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8" descr="https://fs.elektro.ru/files/flags/64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" y="306896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https://clipartspub.com/images600_/french-flag-clipart-icon-4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508352" cy="16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https://www.vippng.com/png/detail/7-75921_england-flag-english-png-image-british-flag-png.pn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003" y="3068960"/>
            <a:ext cx="2779042" cy="16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99592" y="4941168"/>
            <a:ext cx="113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2971" y="6115631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1571" y="4679077"/>
            <a:ext cx="122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Англия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359078"/>
            <a:ext cx="6745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Названия городов, деревень, улиц – это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обственные имена 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779" y="1772816"/>
            <a:ext cx="8196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осква, деревня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основка, улица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есная,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ветлый</a:t>
            </a:r>
          </a:p>
        </p:txBody>
      </p:sp>
      <p:pic>
        <p:nvPicPr>
          <p:cNvPr id="45" name="Picture 30" descr="https://gromancg.com/wp-content/uploads/2018/04/iStock-471787788-300x186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9" y="3789040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971600" y="4149080"/>
            <a:ext cx="144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Чагра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30" descr="https://gromancg.com/wp-content/uploads/2018/04/iStock-471787788-300x186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7279" y="4584452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 flipH="1">
            <a:off x="4072905" y="4944492"/>
            <a:ext cx="150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Самара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0" descr="https://gromancg.com/wp-content/uploads/2018/04/iStock-471787788-300x186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07" y="2996952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 flipH="1">
            <a:off x="5940152" y="3356992"/>
            <a:ext cx="189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ул.Ватутина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3528" y="359078"/>
            <a:ext cx="6416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Названия рек, гор, озёр, морей – это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обственные имена 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779" y="1772816"/>
            <a:ext cx="689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олга, гора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льбрус, озеро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айкал,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аптевых</a:t>
            </a:r>
          </a:p>
        </p:txBody>
      </p:sp>
      <p:pic>
        <p:nvPicPr>
          <p:cNvPr id="53" name="Picture 32" descr="https://4geo.ru/images/personal-pages-share/2238143856/webflow/images/mountain_PNG1-p-2000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01" y="3356992"/>
            <a:ext cx="67692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644008" y="2996952"/>
            <a:ext cx="13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Эльбрус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011" y="764704"/>
            <a:ext cx="716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Имена собственные пишутся с заглавной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(большой) буквы.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52328" cy="4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619672" y="2708920"/>
            <a:ext cx="25775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амара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оссия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нглия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корова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орька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право 58">
            <a:hlinkClick r:id="" action="ppaction://hlinkshowjump?jump=nextslide"/>
          </p:cNvPr>
          <p:cNvSpPr/>
          <p:nvPr/>
        </p:nvSpPr>
        <p:spPr>
          <a:xfrm>
            <a:off x="8532440" y="6237312"/>
            <a:ext cx="51086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7" grpId="0"/>
      <p:bldP spid="22" grpId="0"/>
      <p:bldP spid="22" grpId="1"/>
      <p:bldP spid="23" grpId="0"/>
      <p:bldP spid="23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8" grpId="0"/>
      <p:bldP spid="48" grpId="1"/>
      <p:bldP spid="50" grpId="0"/>
      <p:bldP spid="50" grpId="1"/>
      <p:bldP spid="51" grpId="0"/>
      <p:bldP spid="51" grpId="1"/>
      <p:bldP spid="52" grpId="0"/>
      <p:bldP spid="52" grpId="1"/>
      <p:bldP spid="54" grpId="0"/>
      <p:bldP spid="54" grpId="1"/>
      <p:bldP spid="56" grpId="0"/>
      <p:bldP spid="58" grpId="0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011" y="332656"/>
            <a:ext cx="67780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Все остальные (несобственные) имена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существительные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нарицательные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52328" cy="4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22282" y="1761099"/>
            <a:ext cx="54027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Нарицательные имена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существительные называют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нарицают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любой предмет,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явление, свойство из множества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подобных.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4117064"/>
            <a:ext cx="1262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ород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ека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обака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8236" y="4117064"/>
            <a:ext cx="14602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блако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оброта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казка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5589240"/>
            <a:ext cx="7152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Нарицательные имена существительные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пишутся со строчной (маленькой) буквы.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35">
            <a:hlinkClick r:id="" action="ppaction://hlinkshowjump?jump=nextslide"/>
          </p:cNvPr>
          <p:cNvSpPr/>
          <p:nvPr/>
        </p:nvSpPr>
        <p:spPr>
          <a:xfrm>
            <a:off x="8532440" y="6237312"/>
            <a:ext cx="51086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3555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Найди лишнее слово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52328" cy="4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1052736"/>
            <a:ext cx="3816424" cy="4735585"/>
          </a:xfrm>
          <a:prstGeom prst="roundRect">
            <a:avLst/>
          </a:prstGeom>
          <a:pattFill prst="diagBri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 flipH="1">
            <a:off x="755616" y="5301208"/>
            <a:ext cx="360000" cy="360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 flipH="1">
            <a:off x="1223056" y="5301208"/>
            <a:ext cx="360000" cy="360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 flipH="1">
            <a:off x="3204416" y="1112752"/>
            <a:ext cx="360000" cy="360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 flipH="1">
            <a:off x="3827560" y="1556792"/>
            <a:ext cx="360000" cy="360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 flipH="1">
            <a:off x="3635936" y="1196752"/>
            <a:ext cx="360000" cy="360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15616" y="1556792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5616" y="3501008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Михалков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616" y="2492896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15616" y="4509120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Пришвин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лнце 17"/>
          <p:cNvSpPr/>
          <p:nvPr/>
        </p:nvSpPr>
        <p:spPr>
          <a:xfrm flipH="1">
            <a:off x="611560" y="4898912"/>
            <a:ext cx="360000" cy="3600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15616" y="1556792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кличка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5616" y="3501008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Тузик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2492896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Зорька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15616" y="4509120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Мурзик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556792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3501008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Степанов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492896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509120"/>
            <a:ext cx="237626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>
            <a:hlinkClick r:id="" action="ppaction://hlinkshowjump?jump=nextslide"/>
          </p:cNvPr>
          <p:cNvSpPr/>
          <p:nvPr/>
        </p:nvSpPr>
        <p:spPr>
          <a:xfrm>
            <a:off x="8532440" y="6237312"/>
            <a:ext cx="51086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760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Найди для каждого нарицательного имени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существительного подходящее имя существительное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собственное.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52328" cy="4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645643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34888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305878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378904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450912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5222521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5922992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7904" y="1645643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Казбек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07904" y="234888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07904" y="305878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07904" y="378904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07904" y="4509120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07904" y="5222521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Енисей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07904" y="5922992"/>
            <a:ext cx="2016224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411760" y="1933675"/>
            <a:ext cx="1152128" cy="21433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411760" y="2636912"/>
            <a:ext cx="1152128" cy="3574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11760" y="1933675"/>
            <a:ext cx="1152128" cy="14131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411760" y="3346812"/>
            <a:ext cx="1152128" cy="7302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411760" y="4797152"/>
            <a:ext cx="1152128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411760" y="2640243"/>
            <a:ext cx="1152128" cy="28049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411760" y="4797152"/>
            <a:ext cx="1152128" cy="14138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6156176" y="6021288"/>
            <a:ext cx="1584176" cy="4777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множение 52">
            <a:hlinkClick r:id="" action="ppaction://hlinkshowjump?jump=endshow"/>
          </p:cNvPr>
          <p:cNvSpPr/>
          <p:nvPr/>
        </p:nvSpPr>
        <p:spPr>
          <a:xfrm>
            <a:off x="8532440" y="6237312"/>
            <a:ext cx="360000" cy="360000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188640"/>
            <a:ext cx="6362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Выборочное </a:t>
            </a:r>
            <a:r>
              <a:rPr lang="ru-RU" sz="4400" b="1" dirty="0" smtClean="0"/>
              <a:t>списывание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08558" y="997013"/>
            <a:ext cx="6752468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i="1" dirty="0" smtClean="0"/>
              <a:t>	</a:t>
            </a:r>
            <a:r>
              <a:rPr lang="ru-RU" sz="2800" b="1" i="1" dirty="0" smtClean="0"/>
              <a:t>Широка </a:t>
            </a:r>
            <a:r>
              <a:rPr lang="ru-RU" sz="2800" b="1" i="1" dirty="0"/>
              <a:t>река Волга. Спокойно текут Кама и Ока. Бурно течёт река Ангара. На реке Неве стоит город Санкт-Петербург. Город Киев раскинулся по берегам Днепра. Одесса и Севастополь стоят на берегу Чёрного моря.</a:t>
            </a:r>
          </a:p>
          <a:p>
            <a:pPr>
              <a:lnSpc>
                <a:spcPct val="120000"/>
              </a:lnSpc>
            </a:pPr>
            <a:endParaRPr lang="ru-RU" sz="28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4617132"/>
            <a:ext cx="5482169" cy="16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9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6800486" y="3212976"/>
            <a:ext cx="2166822" cy="487216"/>
          </a:xfrm>
          <a:prstGeom prst="roundRect">
            <a:avLst/>
          </a:prstGeom>
          <a:solidFill>
            <a:srgbClr val="E2BAE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53998" y="2664790"/>
            <a:ext cx="2736304" cy="487216"/>
          </a:xfrm>
          <a:prstGeom prst="roundRect">
            <a:avLst/>
          </a:prstGeom>
          <a:solidFill>
            <a:srgbClr val="E2BAE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15543" y="3205346"/>
            <a:ext cx="2834990" cy="487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290" y="2636912"/>
            <a:ext cx="2615806" cy="487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290" y="2600908"/>
            <a:ext cx="261580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Одушевленные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2330" y="3160132"/>
            <a:ext cx="309296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</a:rPr>
              <a:t> Н</a:t>
            </a:r>
            <a:r>
              <a:rPr lang="ru-RU" sz="2800" b="1" dirty="0" smtClean="0">
                <a:solidFill>
                  <a:srgbClr val="0070C0"/>
                </a:solidFill>
              </a:rPr>
              <a:t>еодушевленные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60232" y="3193812"/>
            <a:ext cx="2716603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Собственные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19972" y="2636912"/>
            <a:ext cx="313234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Нарицательные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7524" y="3775680"/>
            <a:ext cx="1795572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петухи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медведи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ученик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54341" y="3775680"/>
            <a:ext cx="1554163" cy="22467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Москва</a:t>
            </a:r>
          </a:p>
          <a:p>
            <a:pPr>
              <a:defRPr/>
            </a:pPr>
            <a:r>
              <a:rPr lang="ru-RU" sz="2800" i="1" dirty="0">
                <a:solidFill>
                  <a:srgbClr val="002060"/>
                </a:solidFill>
              </a:rPr>
              <a:t>ч</a:t>
            </a:r>
            <a:r>
              <a:rPr lang="ru-RU" sz="2800" i="1" dirty="0" smtClean="0">
                <a:solidFill>
                  <a:srgbClr val="002060"/>
                </a:solidFill>
              </a:rPr>
              <a:t>ашка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Кремль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болото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знамя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236296" y="3775680"/>
            <a:ext cx="1645503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Москва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Кремль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004296" y="3775680"/>
            <a:ext cx="1775368" cy="26776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петухи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чашка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медведи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болото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знамя</a:t>
            </a:r>
          </a:p>
          <a:p>
            <a:pPr>
              <a:defRPr/>
            </a:pPr>
            <a:r>
              <a:rPr lang="ru-RU" sz="2800" i="1" dirty="0" smtClean="0">
                <a:solidFill>
                  <a:srgbClr val="002060"/>
                </a:solidFill>
              </a:rPr>
              <a:t>ученик 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9313" y="212447"/>
            <a:ext cx="703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Распределите слова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 группам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94816" y="1412776"/>
            <a:ext cx="616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Петухи, Москва, чашка, Кремль,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медведи</a:t>
            </a:r>
            <a:r>
              <a:rPr lang="ru-RU" sz="2800" i="1" dirty="0">
                <a:solidFill>
                  <a:srgbClr val="002060"/>
                </a:solidFill>
              </a:rPr>
              <a:t>, болото, знамя, ученик.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95736" y="3775680"/>
            <a:ext cx="0" cy="24389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44008" y="3775680"/>
            <a:ext cx="0" cy="243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009971" y="3775680"/>
            <a:ext cx="0" cy="243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7524" y="3775680"/>
            <a:ext cx="85329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Стрелка вниз 49"/>
          <p:cNvSpPr/>
          <p:nvPr/>
        </p:nvSpPr>
        <p:spPr>
          <a:xfrm>
            <a:off x="845337" y="4098626"/>
            <a:ext cx="393730" cy="73910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3228585" y="4098624"/>
            <a:ext cx="393730" cy="73910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5717697" y="4098625"/>
            <a:ext cx="393730" cy="739101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7814080" y="4040841"/>
            <a:ext cx="393730" cy="739101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5" grpId="0" animBg="1"/>
      <p:bldP spid="43" grpId="0" animBg="1"/>
      <p:bldP spid="4" grpId="0"/>
      <p:bldP spid="5" grpId="0"/>
      <p:bldP spid="6" grpId="0"/>
      <p:bldP spid="7" grpId="0"/>
      <p:bldP spid="8" grpId="0"/>
      <p:bldP spid="11" grpId="0"/>
      <p:bldP spid="16" grpId="0"/>
      <p:bldP spid="17" grpId="0"/>
      <p:bldP spid="27" grpId="0"/>
      <p:bldP spid="2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флекс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3082" r="25353"/>
          <a:stretch/>
        </p:blipFill>
        <p:spPr bwMode="auto">
          <a:xfrm>
            <a:off x="1115616" y="240582"/>
            <a:ext cx="6768752" cy="69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50" y="374901"/>
            <a:ext cx="5980089" cy="6346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001" y="-8582080"/>
            <a:ext cx="5264375" cy="7684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47543" y="280961"/>
            <a:ext cx="3749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Девиз урока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2586" y="1646514"/>
            <a:ext cx="5123257" cy="23329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i="1" dirty="0"/>
              <a:t>Ум и </a:t>
            </a:r>
            <a:r>
              <a:rPr lang="ru-RU" sz="2800" b="1" i="1" dirty="0" smtClean="0"/>
              <a:t>сердце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 smtClean="0"/>
              <a:t>В работу </a:t>
            </a:r>
            <a:r>
              <a:rPr lang="ru-RU" sz="2800" b="1" i="1" dirty="0"/>
              <a:t>вложи, 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/>
              <a:t>Каждой секундой </a:t>
            </a:r>
            <a:endParaRPr lang="ru-RU" sz="2800" b="1" i="1" dirty="0" smtClean="0"/>
          </a:p>
          <a:p>
            <a:pPr algn="ctr">
              <a:lnSpc>
                <a:spcPct val="130000"/>
              </a:lnSpc>
            </a:pPr>
            <a:r>
              <a:rPr lang="ru-RU" sz="2800" b="1" i="1" dirty="0"/>
              <a:t>В</a:t>
            </a:r>
            <a:r>
              <a:rPr lang="ru-RU" sz="2800" b="1" i="1" dirty="0" smtClean="0"/>
              <a:t> </a:t>
            </a:r>
            <a:r>
              <a:rPr lang="ru-RU" sz="2800" b="1" i="1" dirty="0"/>
              <a:t>труде </a:t>
            </a:r>
            <a:r>
              <a:rPr lang="ru-RU" sz="2800" b="1" i="1" dirty="0" smtClean="0"/>
              <a:t>дорожи</a:t>
            </a:r>
            <a:r>
              <a:rPr lang="ru-RU" sz="2800" b="1" i="1" dirty="0"/>
              <a:t>!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87039" y="-5970480"/>
            <a:ext cx="3644044" cy="21536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2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 rad="508000">
              <a:schemeClr val="bg1">
                <a:alpha val="14000"/>
              </a:schemeClr>
            </a:glow>
            <a:softEdge rad="3683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31" t="9192" r="5631" b="54322"/>
          <a:stretch/>
        </p:blipFill>
        <p:spPr>
          <a:xfrm>
            <a:off x="683568" y="1007164"/>
            <a:ext cx="8136904" cy="537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84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ализация ФГОС на уроках русского языка в 1 класс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2" t="24864" r="13351"/>
          <a:stretch/>
        </p:blipFill>
        <p:spPr bwMode="auto">
          <a:xfrm>
            <a:off x="1403648" y="980728"/>
            <a:ext cx="6573079" cy="41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ловарная работа. 1 класс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662"/>
            <a:ext cx="7836024" cy="58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ми__име́тр </a:t>
            </a: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29718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</a:t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36576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</a:t>
            </a:r>
            <a:endParaRPr/>
          </a:p>
        </p:txBody>
      </p:sp>
      <p:pic>
        <p:nvPicPr>
          <p:cNvPr id="383" name="Shape 383" descr="https://calaski.files.wordpress.com/2013/09/millimeter.jpg"/>
          <p:cNvPicPr preferRelativeResize="0"/>
          <p:nvPr/>
        </p:nvPicPr>
        <p:blipFill rotWithShape="1">
          <a:blip r:embed="rId3">
            <a:alphaModFix/>
          </a:blip>
          <a:srcRect l="10002" t="16000" r="9959" b="39999"/>
          <a:stretch/>
        </p:blipFill>
        <p:spPr>
          <a:xfrm>
            <a:off x="990600" y="2362200"/>
            <a:ext cx="73152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2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ма́__а </a:t>
            </a:r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42672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48768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pic>
        <p:nvPicPr>
          <p:cNvPr id="375" name="Shape 375" descr="http://naprokat.info/photo-prokat/2509.jpg"/>
          <p:cNvPicPr preferRelativeResize="0"/>
          <p:nvPr/>
        </p:nvPicPr>
        <p:blipFill rotWithShape="1">
          <a:blip r:embed="rId3">
            <a:alphaModFix/>
          </a:blip>
          <a:srcRect l="2063" r="3944" b="3717"/>
          <a:stretch/>
        </p:blipFill>
        <p:spPr>
          <a:xfrm>
            <a:off x="838200" y="1676400"/>
            <a:ext cx="76200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1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кро__о́вки </a:t>
            </a: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35814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41910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pic>
        <p:nvPicPr>
          <p:cNvPr id="367" name="Shape 367" descr="http://static2.insales.ru/images/products/1/1325/14886189/%D0%BA%D1%80%D0%BE%D1%81%D1%81%D0%BE%D0%B2%D0%BA%D0%B8_08KN340_14_MIZUNO_Wave_NIRVANA_9.jpg"/>
          <p:cNvPicPr preferRelativeResize="0"/>
          <p:nvPr/>
        </p:nvPicPr>
        <p:blipFill rotWithShape="1">
          <a:blip r:embed="rId3">
            <a:alphaModFix/>
          </a:blip>
          <a:srcRect l="4124" t="11000" r="2873" b="14998"/>
          <a:stretch/>
        </p:blipFill>
        <p:spPr>
          <a:xfrm>
            <a:off x="1409700" y="1524000"/>
            <a:ext cx="6477000" cy="51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9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5334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кро__во́рд </a:t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35052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4114800" y="-76200"/>
            <a:ext cx="914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Arial"/>
              <a:buNone/>
            </a:pPr>
            <a:r>
              <a:rPr lang="en-US" sz="8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pic>
        <p:nvPicPr>
          <p:cNvPr id="359" name="Shape 359" descr="http://davaiknam.ru/texts/1020/1019794/1019794_html_7a8e669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200" y="1600200"/>
            <a:ext cx="4927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4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363</Words>
  <Application>Microsoft Office PowerPoint</Application>
  <PresentationFormat>Экран (4:3)</PresentationFormat>
  <Paragraphs>132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admin</cp:lastModifiedBy>
  <cp:revision>31</cp:revision>
  <dcterms:created xsi:type="dcterms:W3CDTF">2022-08-13T02:51:08Z</dcterms:created>
  <dcterms:modified xsi:type="dcterms:W3CDTF">2023-08-01T14:10:52Z</dcterms:modified>
</cp:coreProperties>
</file>